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7.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9" r:id="rId4"/>
    <p:sldMasterId id="2147483723" r:id="rId5"/>
    <p:sldMasterId id="2147483727" r:id="rId6"/>
    <p:sldMasterId id="2147483752" r:id="rId7"/>
    <p:sldMasterId id="2147483777" r:id="rId8"/>
    <p:sldMasterId id="2147483802" r:id="rId9"/>
    <p:sldMasterId id="2147483827" r:id="rId10"/>
    <p:sldMasterId id="2147483853" r:id="rId11"/>
  </p:sldMasterIdLst>
  <p:notesMasterIdLst>
    <p:notesMasterId r:id="rId18"/>
  </p:notesMasterIdLst>
  <p:handoutMasterIdLst>
    <p:handoutMasterId r:id="rId19"/>
  </p:handoutMasterIdLst>
  <p:sldIdLst>
    <p:sldId id="529" r:id="rId12"/>
    <p:sldId id="516" r:id="rId13"/>
    <p:sldId id="521" r:id="rId14"/>
    <p:sldId id="518" r:id="rId15"/>
    <p:sldId id="527" r:id="rId16"/>
    <p:sldId id="530" r:id="rId1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ster, Jarrett L CIV USARMY CENWW (US)" initials="SJLCUC(" lastIdx="3" clrIdx="0">
    <p:extLst>
      <p:ext uri="{19B8F6BF-5375-455C-9EA6-DF929625EA0E}">
        <p15:presenceInfo xmlns:p15="http://schemas.microsoft.com/office/powerpoint/2012/main" userId="S-1-5-21-2950984858-2914444344-2099276330-145301" providerId="AD"/>
      </p:ext>
    </p:extLst>
  </p:cmAuthor>
  <p:cmAuthor id="2" name="Walters, Bret L CIV USARMY CENWW (US)" initials="WBLCUC(" lastIdx="1" clrIdx="1">
    <p:extLst>
      <p:ext uri="{19B8F6BF-5375-455C-9EA6-DF929625EA0E}">
        <p15:presenceInfo xmlns:p15="http://schemas.microsoft.com/office/powerpoint/2012/main" userId="S-1-5-21-2950984858-2914444344-2099276330-114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FF"/>
    <a:srgbClr val="0000FF"/>
    <a:srgbClr val="61A372"/>
    <a:srgbClr val="3366CC"/>
    <a:srgbClr val="76629E"/>
    <a:srgbClr val="7351AF"/>
    <a:srgbClr val="70947F"/>
    <a:srgbClr val="6E9678"/>
    <a:srgbClr val="3084D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79375" autoAdjust="0"/>
  </p:normalViewPr>
  <p:slideViewPr>
    <p:cSldViewPr snapToGrid="0">
      <p:cViewPr varScale="1">
        <p:scale>
          <a:sx n="116" d="100"/>
          <a:sy n="116" d="100"/>
        </p:scale>
        <p:origin x="126" y="3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5265809" y="1"/>
            <a:ext cx="4028440" cy="351737"/>
          </a:xfrm>
          <a:prstGeom prst="rect">
            <a:avLst/>
          </a:prstGeom>
        </p:spPr>
        <p:txBody>
          <a:bodyPr vert="horz" lIns="93164" tIns="46582" rIns="93164" bIns="46582" rtlCol="0"/>
          <a:lstStyle>
            <a:lvl1pPr algn="r">
              <a:defRPr sz="1200"/>
            </a:lvl1pPr>
          </a:lstStyle>
          <a:p>
            <a:fld id="{52CF3383-DF08-4C90-8557-22EF3027DD43}" type="datetimeFigureOut">
              <a:rPr lang="en-US" smtClean="0"/>
              <a:t>2/6/2020</a:t>
            </a:fld>
            <a:endParaRPr lang="en-US" dirty="0"/>
          </a:p>
        </p:txBody>
      </p:sp>
      <p:sp>
        <p:nvSpPr>
          <p:cNvPr id="4" name="Footer Placeholder 3"/>
          <p:cNvSpPr>
            <a:spLocks noGrp="1"/>
          </p:cNvSpPr>
          <p:nvPr>
            <p:ph type="ftr" sz="quarter" idx="2"/>
          </p:nvPr>
        </p:nvSpPr>
        <p:spPr>
          <a:xfrm>
            <a:off x="0" y="6658665"/>
            <a:ext cx="4028440" cy="351736"/>
          </a:xfrm>
          <a:prstGeom prst="rect">
            <a:avLst/>
          </a:prstGeom>
        </p:spPr>
        <p:txBody>
          <a:bodyPr vert="horz" lIns="93164" tIns="46582" rIns="93164" bIns="46582" rtlCol="0" anchor="b"/>
          <a:lstStyle>
            <a:lvl1pPr algn="l">
              <a:defRPr sz="1200"/>
            </a:lvl1pPr>
          </a:lstStyle>
          <a:p>
            <a:endParaRPr lang="en-US" dirty="0"/>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64" tIns="46582" rIns="93164" bIns="46582" rtlCol="0"/>
          <a:lstStyle>
            <a:lvl1pPr algn="r">
              <a:defRPr sz="1200"/>
            </a:lvl1pPr>
          </a:lstStyle>
          <a:p>
            <a:fld id="{D7D16557-6E8E-4D95-8DF3-2DE1590C714A}" type="datetimeFigureOut">
              <a:rPr lang="en-US" smtClean="0"/>
              <a:t>2/6/2020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5"/>
            <a:ext cx="4028440" cy="351736"/>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64" tIns="46582" rIns="93164" bIns="46582" rtlCol="0" anchor="b"/>
          <a:lstStyle>
            <a:lvl1pPr algn="r">
              <a:defRPr sz="1200"/>
            </a:lvl1pPr>
          </a:lstStyle>
          <a:p>
            <a:fld id="{BC3A86D8-1D95-4DFF-A26B-8F86AC3AC58E}" type="slidenum">
              <a:rPr lang="en-US" smtClean="0"/>
              <a:t>‹#›</a:t>
            </a:fld>
            <a:endParaRPr lang="en-US" dirty="0"/>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dirty="0"/>
          </a:p>
        </p:txBody>
      </p:sp>
    </p:spTree>
    <p:extLst>
      <p:ext uri="{BB962C8B-B14F-4D97-AF65-F5344CB8AC3E}">
        <p14:creationId xmlns:p14="http://schemas.microsoft.com/office/powerpoint/2010/main" val="233087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dirty="0"/>
          </a:p>
        </p:txBody>
      </p:sp>
    </p:spTree>
    <p:extLst>
      <p:ext uri="{BB962C8B-B14F-4D97-AF65-F5344CB8AC3E}">
        <p14:creationId xmlns:p14="http://schemas.microsoft.com/office/powerpoint/2010/main" val="37656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3</a:t>
            </a:fld>
            <a:endParaRPr lang="en-US" dirty="0"/>
          </a:p>
        </p:txBody>
      </p:sp>
    </p:spTree>
    <p:extLst>
      <p:ext uri="{BB962C8B-B14F-4D97-AF65-F5344CB8AC3E}">
        <p14:creationId xmlns:p14="http://schemas.microsoft.com/office/powerpoint/2010/main" val="291636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4</a:t>
            </a:fld>
            <a:endParaRPr lang="en-US" dirty="0"/>
          </a:p>
        </p:txBody>
      </p:sp>
    </p:spTree>
    <p:extLst>
      <p:ext uri="{BB962C8B-B14F-4D97-AF65-F5344CB8AC3E}">
        <p14:creationId xmlns:p14="http://schemas.microsoft.com/office/powerpoint/2010/main" val="173335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5</a:t>
            </a:fld>
            <a:endParaRPr lang="en-US" dirty="0"/>
          </a:p>
        </p:txBody>
      </p:sp>
    </p:spTree>
    <p:extLst>
      <p:ext uri="{BB962C8B-B14F-4D97-AF65-F5344CB8AC3E}">
        <p14:creationId xmlns:p14="http://schemas.microsoft.com/office/powerpoint/2010/main" val="395813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6</a:t>
            </a:fld>
            <a:endParaRPr lang="en-US" dirty="0"/>
          </a:p>
        </p:txBody>
      </p:sp>
    </p:spTree>
    <p:extLst>
      <p:ext uri="{BB962C8B-B14F-4D97-AF65-F5344CB8AC3E}">
        <p14:creationId xmlns:p14="http://schemas.microsoft.com/office/powerpoint/2010/main" val="349089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1236279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390618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8030148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00048067"/>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80651994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88617707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1" y="5834379"/>
            <a:ext cx="8470900"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406400" y="942975"/>
            <a:ext cx="11176000" cy="4761228"/>
          </a:xfrm>
        </p:spPr>
        <p:txBody>
          <a:bodyPr/>
          <a:lstStyle/>
          <a:p>
            <a:endParaRPr lang="en-US" dirty="0"/>
          </a:p>
        </p:txBody>
      </p:sp>
    </p:spTree>
    <p:extLst>
      <p:ext uri="{BB962C8B-B14F-4D97-AF65-F5344CB8AC3E}">
        <p14:creationId xmlns:p14="http://schemas.microsoft.com/office/powerpoint/2010/main" val="308281330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11143067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6096000" y="1230511"/>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406400" y="1230512"/>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31722917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1" y="1225550"/>
            <a:ext cx="35941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1225550"/>
            <a:ext cx="74549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50238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4064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60960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1"/>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689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6096000" y="942975"/>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406400" y="942976"/>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815826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4064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004349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406401" y="942976"/>
            <a:ext cx="35941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942976"/>
            <a:ext cx="74549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363724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4064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76"/>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74278"/>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52884390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95758023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100033801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73092877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8239909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20630660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smtClean="0">
                <a:solidFill>
                  <a:srgbClr val="FFFFFF">
                    <a:lumMod val="95000"/>
                  </a:srgbClr>
                </a:solidFill>
              </a:rPr>
              <a:t>File Name</a:t>
            </a:r>
            <a:endParaRPr lang="en-US" dirty="0">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12466733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40115838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pPr>
              <a:defRPr/>
            </a:pPr>
            <a:fld id="{F18FE459-D091-4CAA-99D9-F8BFF6CAB7D6}" type="slidenum">
              <a:rPr lang="en-US" smtClean="0"/>
              <a:pPr>
                <a:defRPr/>
              </a:pPr>
              <a:t>‹#›</a:t>
            </a:fld>
            <a:endParaRPr lang="en-US" dirty="0"/>
          </a:p>
        </p:txBody>
      </p:sp>
    </p:spTree>
    <p:extLst>
      <p:ext uri="{BB962C8B-B14F-4D97-AF65-F5344CB8AC3E}">
        <p14:creationId xmlns:p14="http://schemas.microsoft.com/office/powerpoint/2010/main" val="20247947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113527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295602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61098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44476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6376257"/>
      </p:ext>
    </p:extLst>
  </p:cSld>
  <p:clrMapOvr>
    <a:masterClrMapping/>
  </p:clrMapOvr>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552847524"/>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653255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5041974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10486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36591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5075162"/>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61487779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63712305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84520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675070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3351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4961777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959060525"/>
      </p:ext>
    </p:extLst>
  </p:cSld>
  <p:clrMapOvr>
    <a:masterClrMapping/>
  </p:clrMapOvr>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6423258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9491911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1561541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2260151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8144124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93581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13484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25450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517740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43264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44289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2345042"/>
      </p:ext>
    </p:extLst>
  </p:cSld>
  <p:clrMapOvr>
    <a:masterClrMapping/>
  </p:clrMapOvr>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4172825622"/>
      </p:ext>
    </p:extLst>
  </p:cSld>
  <p:clrMapOvr>
    <a:masterClrMapping/>
  </p:clrMapOvr>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505634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3446712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57683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09926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6359462"/>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01076097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3898853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44971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987456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88018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49392025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891116198"/>
      </p:ext>
    </p:extLst>
  </p:cSld>
  <p:clrMapOvr>
    <a:masterClrMapping/>
  </p:clrMapOvr>
  <p:hf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558365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22562820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6807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7695633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782146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2654649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307206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smtClean="0"/>
              <a:t>Use</a:t>
            </a:r>
            <a:r>
              <a:rPr lang="en-US" baseline="0" dirty="0" smtClean="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smtClean="0"/>
              <a:t>Use</a:t>
            </a:r>
            <a:r>
              <a:rPr lang="en-US" baseline="0" dirty="0" smtClean="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endParaRPr lang="en-US" sz="1000" b="1" dirty="0" smtClean="0">
                <a:solidFill>
                  <a:schemeClr val="tx1"/>
                </a:solidFill>
              </a:endParaRPr>
            </a:p>
            <a:p>
              <a:pPr algn="ctr">
                <a:defRPr/>
              </a:pPr>
              <a:r>
                <a:rPr lang="en-US" sz="1000" b="1" dirty="0" smtClean="0">
                  <a:solidFill>
                    <a:schemeClr val="tx1"/>
                  </a:solidFill>
                </a:rPr>
                <a:t>#d8d9d8</a:t>
              </a:r>
              <a:endParaRPr lang="en-US" sz="1000" b="1" dirty="0">
                <a:solidFill>
                  <a:schemeClr val="tx1"/>
                </a:solidFill>
              </a:endParaRP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endParaRPr lang="en-US" sz="1000" b="1" dirty="0" smtClean="0">
                <a:solidFill>
                  <a:schemeClr val="tx1"/>
                </a:solidFill>
              </a:endParaRPr>
            </a:p>
            <a:p>
              <a:pPr algn="ctr">
                <a:defRPr/>
              </a:pPr>
              <a:r>
                <a:rPr lang="en-US" sz="1000" b="1" dirty="0" smtClean="0">
                  <a:solidFill>
                    <a:schemeClr val="tx1"/>
                  </a:solidFill>
                </a:rPr>
                <a:t>#c9c9c9</a:t>
              </a:r>
              <a:endParaRPr lang="en-US" sz="1000" b="1" dirty="0">
                <a:solidFill>
                  <a:schemeClr val="tx1"/>
                </a:solidFill>
              </a:endParaRP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255</a:t>
              </a:r>
            </a:p>
            <a:p>
              <a:pPr algn="ctr">
                <a:defRPr/>
              </a:pPr>
              <a:r>
                <a:rPr lang="en-US" sz="1000" b="1" dirty="0" smtClean="0">
                  <a:solidFill>
                    <a:schemeClr val="tx1"/>
                  </a:solidFill>
                </a:rPr>
                <a:t>255</a:t>
              </a:r>
            </a:p>
            <a:p>
              <a:pPr algn="ctr">
                <a:defRPr/>
              </a:pPr>
              <a:r>
                <a:rPr lang="en-US" sz="1000" b="1" dirty="0" smtClean="0">
                  <a:solidFill>
                    <a:schemeClr val="tx1"/>
                  </a:solidFill>
                </a:rPr>
                <a:t>255</a:t>
              </a:r>
            </a:p>
            <a:p>
              <a:pPr algn="ctr">
                <a:defRPr/>
              </a:pPr>
              <a:endParaRPr lang="en-US" sz="1000" b="1" dirty="0" smtClean="0">
                <a:solidFill>
                  <a:schemeClr val="tx1"/>
                </a:solidFill>
              </a:endParaRPr>
            </a:p>
            <a:p>
              <a:pPr algn="ctr">
                <a:defRPr/>
              </a:pPr>
              <a:r>
                <a:rPr lang="en-US" sz="1000" b="1" dirty="0" smtClean="0">
                  <a:solidFill>
                    <a:schemeClr val="tx1"/>
                  </a:solidFill>
                </a:rPr>
                <a:t>#83847a</a:t>
              </a:r>
              <a:endParaRPr lang="en-US" sz="1000" b="1" dirty="0">
                <a:solidFill>
                  <a:schemeClr val="tx1"/>
                </a:solidFill>
              </a:endParaRP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2</a:t>
              </a:r>
            </a:p>
            <a:p>
              <a:pPr algn="ctr">
                <a:defRPr/>
              </a:pPr>
              <a:r>
                <a:rPr lang="en-US" sz="1000" b="1" dirty="0" smtClean="0">
                  <a:solidFill>
                    <a:schemeClr val="bg1"/>
                  </a:solidFill>
                </a:rPr>
                <a:t>0</a:t>
              </a:r>
            </a:p>
            <a:p>
              <a:pPr algn="ctr">
                <a:defRPr/>
              </a:pPr>
              <a:r>
                <a:rPr lang="en-US" sz="1000" b="1" dirty="0" smtClean="0">
                  <a:solidFill>
                    <a:schemeClr val="bg1"/>
                  </a:solidFill>
                </a:rPr>
                <a:t>0</a:t>
              </a:r>
            </a:p>
            <a:p>
              <a:pPr algn="ctr">
                <a:defRPr/>
              </a:pPr>
              <a:endParaRPr lang="en-US" sz="1000" b="1" dirty="0" smtClean="0">
                <a:solidFill>
                  <a:schemeClr val="bg1"/>
                </a:solidFill>
              </a:endParaRPr>
            </a:p>
            <a:p>
              <a:pPr algn="ctr">
                <a:defRPr/>
              </a:pPr>
              <a:r>
                <a:rPr lang="en-US" sz="1000" b="1" dirty="0" smtClean="0">
                  <a:solidFill>
                    <a:schemeClr val="bg1"/>
                  </a:solidFill>
                </a:rPr>
                <a:t>#020000</a:t>
              </a:r>
              <a:endParaRPr lang="en-US" sz="1000" b="1" dirty="0">
                <a:solidFill>
                  <a:schemeClr val="bg1"/>
                </a:solidFill>
              </a:endParaRP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endParaRPr lang="en-US" sz="1000" b="1" dirty="0" smtClean="0">
                <a:solidFill>
                  <a:schemeClr val="tx1"/>
                </a:solidFill>
              </a:endParaRPr>
            </a:p>
            <a:p>
              <a:pPr algn="ctr">
                <a:defRPr/>
              </a:pPr>
              <a:r>
                <a:rPr lang="en-US" sz="1000" b="1" dirty="0" smtClean="0">
                  <a:solidFill>
                    <a:schemeClr val="tx1"/>
                  </a:solidFill>
                </a:rPr>
                <a:t>#a3a3a2</a:t>
              </a:r>
              <a:endParaRPr lang="en-US" sz="1000" b="1" dirty="0">
                <a:solidFill>
                  <a:schemeClr val="tx1"/>
                </a:solidFill>
              </a:endParaRP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131</a:t>
              </a:r>
            </a:p>
            <a:p>
              <a:pPr algn="ctr">
                <a:defRPr/>
              </a:pPr>
              <a:r>
                <a:rPr lang="en-US" sz="1000" b="1" dirty="0" smtClean="0">
                  <a:solidFill>
                    <a:schemeClr val="tx1"/>
                  </a:solidFill>
                </a:rPr>
                <a:t>132</a:t>
              </a:r>
            </a:p>
            <a:p>
              <a:pPr algn="ctr">
                <a:defRPr/>
              </a:pPr>
              <a:r>
                <a:rPr lang="en-US" sz="1000" b="1" dirty="0" smtClean="0">
                  <a:solidFill>
                    <a:schemeClr val="tx1"/>
                  </a:solidFill>
                </a:rPr>
                <a:t>122</a:t>
              </a:r>
            </a:p>
            <a:p>
              <a:pPr algn="ctr">
                <a:defRPr/>
              </a:pPr>
              <a:endParaRPr lang="en-US" sz="1000" b="1" dirty="0" smtClean="0">
                <a:solidFill>
                  <a:schemeClr val="tx1"/>
                </a:solidFill>
              </a:endParaRPr>
            </a:p>
            <a:p>
              <a:pPr algn="ctr">
                <a:defRPr/>
              </a:pPr>
              <a:r>
                <a:rPr lang="en-US" sz="1000" b="1" dirty="0" smtClean="0">
                  <a:solidFill>
                    <a:schemeClr val="tx1"/>
                  </a:solidFill>
                </a:rPr>
                <a:t>#83847a</a:t>
              </a:r>
              <a:endParaRPr lang="en-US" sz="1000" b="1" dirty="0">
                <a:solidFill>
                  <a:schemeClr val="tx1"/>
                </a:solidFill>
              </a:endParaRP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223</a:t>
              </a:r>
            </a:p>
            <a:p>
              <a:pPr algn="ctr">
                <a:defRPr/>
              </a:pPr>
              <a:r>
                <a:rPr lang="en-US" sz="1000" b="1" dirty="0" smtClean="0">
                  <a:solidFill>
                    <a:schemeClr val="bg1"/>
                  </a:solidFill>
                </a:rPr>
                <a:t>31</a:t>
              </a:r>
            </a:p>
            <a:p>
              <a:pPr algn="ctr">
                <a:defRPr/>
              </a:pPr>
              <a:r>
                <a:rPr lang="en-US" sz="1000" b="1" dirty="0" smtClean="0">
                  <a:solidFill>
                    <a:schemeClr val="bg1"/>
                  </a:solidFill>
                </a:rPr>
                <a:t>46</a:t>
              </a:r>
            </a:p>
            <a:p>
              <a:pPr algn="ctr">
                <a:defRPr/>
              </a:pPr>
              <a:endParaRPr lang="en-US" sz="1000" b="1" dirty="0" smtClean="0">
                <a:solidFill>
                  <a:schemeClr val="bg1"/>
                </a:solidFill>
              </a:endParaRPr>
            </a:p>
            <a:p>
              <a:pPr algn="ctr">
                <a:defRPr/>
              </a:pPr>
              <a:r>
                <a:rPr lang="en-US" sz="1000" b="1" dirty="0" smtClean="0">
                  <a:solidFill>
                    <a:schemeClr val="bg1"/>
                  </a:solidFill>
                </a:rPr>
                <a:t>#ef4236</a:t>
              </a:r>
              <a:endParaRPr lang="en-US" sz="1000" b="1" dirty="0">
                <a:solidFill>
                  <a:schemeClr val="bg1"/>
                </a:solidFill>
              </a:endParaRP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110</a:t>
              </a:r>
            </a:p>
            <a:p>
              <a:pPr algn="ctr">
                <a:defRPr/>
              </a:pPr>
              <a:r>
                <a:rPr lang="en-US" sz="1000" b="1" dirty="0" smtClean="0">
                  <a:solidFill>
                    <a:schemeClr val="tx1"/>
                  </a:solidFill>
                </a:rPr>
                <a:t>135</a:t>
              </a:r>
            </a:p>
            <a:p>
              <a:pPr algn="ctr">
                <a:defRPr/>
              </a:pPr>
              <a:r>
                <a:rPr lang="en-US" sz="1000" b="1" dirty="0" smtClean="0">
                  <a:solidFill>
                    <a:schemeClr val="tx1"/>
                  </a:solidFill>
                </a:rPr>
                <a:t>120</a:t>
              </a:r>
            </a:p>
            <a:p>
              <a:pPr algn="ctr">
                <a:defRPr/>
              </a:pPr>
              <a:endParaRPr lang="en-US" sz="1000" b="1" dirty="0" smtClean="0">
                <a:solidFill>
                  <a:schemeClr val="tx1"/>
                </a:solidFill>
              </a:endParaRPr>
            </a:p>
            <a:p>
              <a:pPr algn="ctr">
                <a:defRPr/>
              </a:pPr>
              <a:r>
                <a:rPr lang="en-US" sz="1000" b="1" dirty="0" smtClean="0">
                  <a:solidFill>
                    <a:schemeClr val="tx1"/>
                  </a:solidFill>
                </a:rPr>
                <a:t>#6f8779</a:t>
              </a:r>
              <a:endParaRPr lang="en-US" sz="1000" b="1" dirty="0">
                <a:solidFill>
                  <a:schemeClr val="tx1"/>
                </a:solidFill>
              </a:endParaRP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112</a:t>
              </a:r>
            </a:p>
            <a:p>
              <a:pPr algn="ctr">
                <a:defRPr/>
              </a:pPr>
              <a:r>
                <a:rPr lang="en-US" sz="1000" b="1" dirty="0" smtClean="0">
                  <a:solidFill>
                    <a:schemeClr val="bg1"/>
                  </a:solidFill>
                </a:rPr>
                <a:t>92</a:t>
              </a:r>
            </a:p>
            <a:p>
              <a:pPr algn="ctr">
                <a:defRPr/>
              </a:pPr>
              <a:r>
                <a:rPr lang="en-US" sz="1000" b="1" dirty="0" smtClean="0">
                  <a:solidFill>
                    <a:schemeClr val="bg1"/>
                  </a:solidFill>
                </a:rPr>
                <a:t>56</a:t>
              </a:r>
            </a:p>
            <a:p>
              <a:pPr algn="ctr">
                <a:defRPr/>
              </a:pPr>
              <a:endParaRPr lang="en-US" sz="1000" b="1" dirty="0" smtClean="0">
                <a:solidFill>
                  <a:schemeClr val="bg1"/>
                </a:solidFill>
              </a:endParaRPr>
            </a:p>
            <a:p>
              <a:pPr algn="ctr">
                <a:defRPr/>
              </a:pPr>
              <a:r>
                <a:rPr lang="en-US" sz="1000" b="1" dirty="0" smtClean="0">
                  <a:solidFill>
                    <a:schemeClr val="bg1"/>
                  </a:solidFill>
                </a:rPr>
                <a:t>#705d39</a:t>
              </a:r>
              <a:endParaRPr lang="en-US" sz="1000" b="1" dirty="0">
                <a:solidFill>
                  <a:schemeClr val="bg1"/>
                </a:solidFill>
              </a:endParaRP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62</a:t>
              </a:r>
            </a:p>
            <a:p>
              <a:pPr algn="ctr">
                <a:defRPr/>
              </a:pPr>
              <a:r>
                <a:rPr lang="en-US" sz="1000" b="1" dirty="0" smtClean="0">
                  <a:solidFill>
                    <a:schemeClr val="bg1"/>
                  </a:solidFill>
                </a:rPr>
                <a:t>102</a:t>
              </a:r>
            </a:p>
            <a:p>
              <a:pPr algn="ctr">
                <a:defRPr/>
              </a:pPr>
              <a:r>
                <a:rPr lang="en-US" sz="1000" b="1" dirty="0" smtClean="0">
                  <a:solidFill>
                    <a:schemeClr val="bg1"/>
                  </a:solidFill>
                </a:rPr>
                <a:t>130</a:t>
              </a:r>
            </a:p>
            <a:p>
              <a:pPr algn="ctr">
                <a:defRPr/>
              </a:pPr>
              <a:endParaRPr lang="en-US" sz="1000" b="1" dirty="0" smtClean="0">
                <a:solidFill>
                  <a:schemeClr val="bg1"/>
                </a:solidFill>
              </a:endParaRPr>
            </a:p>
            <a:p>
              <a:pPr algn="ctr">
                <a:defRPr/>
              </a:pPr>
              <a:r>
                <a:rPr lang="en-US" sz="1000" b="1" dirty="0" smtClean="0">
                  <a:solidFill>
                    <a:schemeClr val="bg1"/>
                  </a:solidFill>
                </a:rPr>
                <a:t>#406782</a:t>
              </a:r>
              <a:endParaRPr lang="en-US" sz="1000" b="1" dirty="0">
                <a:solidFill>
                  <a:schemeClr val="bg1"/>
                </a:solidFill>
              </a:endParaRP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102</a:t>
              </a:r>
            </a:p>
            <a:p>
              <a:pPr algn="ctr">
                <a:defRPr/>
              </a:pPr>
              <a:r>
                <a:rPr lang="en-US" sz="1000" b="1" dirty="0" smtClean="0">
                  <a:solidFill>
                    <a:schemeClr val="bg1"/>
                  </a:solidFill>
                </a:rPr>
                <a:t>56</a:t>
              </a:r>
            </a:p>
            <a:p>
              <a:pPr algn="ctr">
                <a:defRPr/>
              </a:pPr>
              <a:r>
                <a:rPr lang="en-US" sz="1000" b="1" dirty="0" smtClean="0">
                  <a:solidFill>
                    <a:schemeClr val="bg1"/>
                  </a:solidFill>
                </a:rPr>
                <a:t>48</a:t>
              </a:r>
            </a:p>
            <a:p>
              <a:pPr algn="ctr">
                <a:defRPr/>
              </a:pPr>
              <a:endParaRPr lang="en-US" sz="1000" b="1" dirty="0" smtClean="0">
                <a:solidFill>
                  <a:schemeClr val="bg1"/>
                </a:solidFill>
              </a:endParaRPr>
            </a:p>
            <a:p>
              <a:pPr algn="ctr">
                <a:defRPr/>
              </a:pPr>
              <a:r>
                <a:rPr lang="en-US" sz="1000" b="1" dirty="0" smtClean="0">
                  <a:solidFill>
                    <a:schemeClr val="bg1"/>
                  </a:solidFill>
                </a:rPr>
                <a:t>#673931</a:t>
              </a:r>
              <a:endParaRPr lang="en-US" sz="1000" b="1" dirty="0">
                <a:solidFill>
                  <a:schemeClr val="bg1"/>
                </a:solidFill>
              </a:endParaRP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130</a:t>
              </a:r>
            </a:p>
            <a:p>
              <a:pPr algn="ctr">
                <a:defRPr/>
              </a:pPr>
              <a:r>
                <a:rPr lang="en-US" sz="1000" b="1" dirty="0" smtClean="0">
                  <a:solidFill>
                    <a:schemeClr val="bg1"/>
                  </a:solidFill>
                </a:rPr>
                <a:t>120</a:t>
              </a:r>
            </a:p>
            <a:p>
              <a:pPr algn="ctr">
                <a:defRPr/>
              </a:pPr>
              <a:r>
                <a:rPr lang="en-US" sz="1000" b="1" dirty="0" smtClean="0">
                  <a:solidFill>
                    <a:schemeClr val="bg1"/>
                  </a:solidFill>
                </a:rPr>
                <a:t>111</a:t>
              </a:r>
            </a:p>
            <a:p>
              <a:pPr algn="ctr">
                <a:defRPr/>
              </a:pPr>
              <a:endParaRPr lang="en-US" sz="1000" b="1" dirty="0" smtClean="0">
                <a:solidFill>
                  <a:schemeClr val="bg1"/>
                </a:solidFill>
              </a:endParaRPr>
            </a:p>
            <a:p>
              <a:pPr algn="ctr">
                <a:defRPr/>
              </a:pPr>
              <a:r>
                <a:rPr lang="en-US" sz="1000" b="1" dirty="0" smtClean="0">
                  <a:solidFill>
                    <a:schemeClr val="bg1"/>
                  </a:solidFill>
                </a:rPr>
                <a:t>#837970</a:t>
              </a:r>
              <a:endParaRPr lang="en-US" sz="1000" b="1" dirty="0">
                <a:solidFill>
                  <a:schemeClr val="bg1"/>
                </a:solidFill>
              </a:endParaRP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endParaRPr lang="en-US" sz="1000" b="1" dirty="0" smtClean="0">
                <a:solidFill>
                  <a:schemeClr val="tx1"/>
                </a:solidFill>
              </a:endParaRPr>
            </a:p>
            <a:p>
              <a:pPr algn="ctr">
                <a:defRPr/>
              </a:pPr>
              <a:r>
                <a:rPr lang="en-US" sz="1000" b="1" dirty="0" smtClean="0">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80</a:t>
              </a:r>
            </a:p>
            <a:p>
              <a:pPr algn="ctr">
                <a:defRPr/>
              </a:pPr>
              <a:r>
                <a:rPr lang="en-US" sz="1000" b="1" dirty="0" smtClean="0">
                  <a:solidFill>
                    <a:schemeClr val="bg1"/>
                  </a:solidFill>
                </a:rPr>
                <a:t>119</a:t>
              </a:r>
            </a:p>
            <a:p>
              <a:pPr algn="ctr">
                <a:defRPr/>
              </a:pPr>
              <a:r>
                <a:rPr lang="en-US" sz="1000" b="1" dirty="0" smtClean="0">
                  <a:solidFill>
                    <a:schemeClr val="bg1"/>
                  </a:solidFill>
                </a:rPr>
                <a:t>27</a:t>
              </a:r>
            </a:p>
            <a:p>
              <a:pPr algn="ctr">
                <a:defRPr/>
              </a:pPr>
              <a:endParaRPr lang="en-US" sz="1000" b="1" dirty="0" smtClean="0">
                <a:solidFill>
                  <a:schemeClr val="bg1"/>
                </a:solidFill>
              </a:endParaRPr>
            </a:p>
            <a:p>
              <a:pPr algn="ctr">
                <a:defRPr/>
              </a:pPr>
              <a:r>
                <a:rPr lang="en-US" sz="1000" b="1" dirty="0" smtClean="0">
                  <a:solidFill>
                    <a:schemeClr val="bg1"/>
                  </a:solidFill>
                </a:rPr>
                <a:t>#517837</a:t>
              </a:r>
              <a:endParaRPr lang="en-US" sz="1000" b="1" dirty="0">
                <a:solidFill>
                  <a:schemeClr val="bg1"/>
                </a:solidFill>
              </a:endParaRP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252</a:t>
              </a:r>
            </a:p>
            <a:p>
              <a:pPr algn="ctr">
                <a:defRPr/>
              </a:pPr>
              <a:r>
                <a:rPr lang="en-US" sz="1000" b="1" dirty="0" smtClean="0">
                  <a:solidFill>
                    <a:schemeClr val="tx1"/>
                  </a:solidFill>
                </a:rPr>
                <a:t>174</a:t>
              </a:r>
            </a:p>
            <a:p>
              <a:pPr algn="ctr">
                <a:defRPr/>
              </a:pPr>
              <a:r>
                <a:rPr lang="en-US" sz="1000" b="1" dirty="0" smtClean="0">
                  <a:solidFill>
                    <a:schemeClr val="tx1"/>
                  </a:solidFill>
                </a:rPr>
                <a:t>59</a:t>
              </a:r>
            </a:p>
            <a:p>
              <a:pPr algn="ctr">
                <a:defRPr/>
              </a:pPr>
              <a:endParaRPr lang="en-US" sz="1000" b="1" dirty="0" smtClean="0">
                <a:solidFill>
                  <a:schemeClr val="tx1"/>
                </a:solidFill>
              </a:endParaRPr>
            </a:p>
            <a:p>
              <a:pPr algn="ctr">
                <a:defRPr/>
              </a:pPr>
              <a:r>
                <a:rPr lang="en-US" sz="1000" b="1" dirty="0" smtClean="0">
                  <a:solidFill>
                    <a:schemeClr val="tx1"/>
                  </a:solidFill>
                </a:rPr>
                <a:t>#fbae3d</a:t>
              </a:r>
              <a:endParaRPr lang="en-US" sz="1000" b="1" dirty="0">
                <a:solidFill>
                  <a:schemeClr val="tx1"/>
                </a:solidFill>
              </a:endParaRP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83</a:t>
              </a:r>
            </a:p>
            <a:p>
              <a:pPr algn="ctr">
                <a:defRPr/>
              </a:pPr>
              <a:r>
                <a:rPr lang="en-US" sz="1000" b="1" dirty="0" smtClean="0">
                  <a:solidFill>
                    <a:schemeClr val="bg1"/>
                  </a:solidFill>
                </a:rPr>
                <a:t>36</a:t>
              </a:r>
            </a:p>
            <a:p>
              <a:pPr algn="ctr">
                <a:defRPr/>
              </a:pPr>
              <a:r>
                <a:rPr lang="en-US" sz="1000" b="1" dirty="0" smtClean="0">
                  <a:solidFill>
                    <a:schemeClr val="bg1"/>
                  </a:solidFill>
                </a:rPr>
                <a:t>118</a:t>
              </a:r>
            </a:p>
            <a:p>
              <a:pPr algn="ctr">
                <a:defRPr/>
              </a:pPr>
              <a:endParaRPr lang="en-US" sz="1000" b="1" dirty="0" smtClean="0">
                <a:solidFill>
                  <a:schemeClr val="bg1"/>
                </a:solidFill>
              </a:endParaRPr>
            </a:p>
            <a:p>
              <a:pPr algn="ctr">
                <a:defRPr/>
              </a:pPr>
              <a:r>
                <a:rPr lang="en-US" sz="1000" b="1" dirty="0" smtClean="0">
                  <a:solidFill>
                    <a:schemeClr val="bg1"/>
                  </a:solidFill>
                </a:rPr>
                <a:t>#542a76</a:t>
              </a:r>
              <a:endParaRPr lang="en-US" sz="1000" b="1" dirty="0">
                <a:solidFill>
                  <a:schemeClr val="bg1"/>
                </a:solidFill>
              </a:endParaRPr>
            </a:p>
          </p:txBody>
        </p:sp>
      </p:grpSp>
    </p:spTree>
    <p:extLst>
      <p:ext uri="{BB962C8B-B14F-4D97-AF65-F5344CB8AC3E}">
        <p14:creationId xmlns:p14="http://schemas.microsoft.com/office/powerpoint/2010/main" val="398110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96221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776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611703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39473938"/>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02480801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09463674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1" y="5834379"/>
            <a:ext cx="8470900"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406400" y="942975"/>
            <a:ext cx="11176000" cy="4761228"/>
          </a:xfrm>
        </p:spPr>
        <p:txBody>
          <a:bodyPr/>
          <a:lstStyle/>
          <a:p>
            <a:endParaRPr lang="en-US" dirty="0"/>
          </a:p>
        </p:txBody>
      </p:sp>
    </p:spTree>
    <p:extLst>
      <p:ext uri="{BB962C8B-B14F-4D97-AF65-F5344CB8AC3E}">
        <p14:creationId xmlns:p14="http://schemas.microsoft.com/office/powerpoint/2010/main" val="153691440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870981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6096000" y="1230511"/>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406400" y="1230512"/>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868943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1" y="1225550"/>
            <a:ext cx="35941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1225550"/>
            <a:ext cx="74549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624277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4064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60960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1"/>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485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6096000" y="942975"/>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406400" y="942976"/>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38940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4064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98772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406401" y="942976"/>
            <a:ext cx="35941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942976"/>
            <a:ext cx="74549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3745078"/>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4064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76"/>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01155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406981027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95465800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370969967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37524078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372267817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3208695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smtClean="0">
                <a:solidFill>
                  <a:srgbClr val="FFFFFF">
                    <a:lumMod val="95000"/>
                  </a:srgbClr>
                </a:solidFill>
              </a:rPr>
              <a:t>File Name</a:t>
            </a:r>
            <a:endParaRPr lang="en-US" dirty="0">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130319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2001522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pPr>
              <a:defRPr/>
            </a:pPr>
            <a:fld id="{F18FE459-D091-4CAA-99D9-F8BFF6CAB7D6}" type="slidenum">
              <a:rPr lang="en-US" smtClean="0"/>
              <a:pPr>
                <a:defRPr/>
              </a:pPr>
              <a:t>‹#›</a:t>
            </a:fld>
            <a:endParaRPr lang="en-US" dirty="0"/>
          </a:p>
        </p:txBody>
      </p:sp>
    </p:spTree>
    <p:extLst>
      <p:ext uri="{BB962C8B-B14F-4D97-AF65-F5344CB8AC3E}">
        <p14:creationId xmlns:p14="http://schemas.microsoft.com/office/powerpoint/2010/main" val="181257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451207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953127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45772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615231987"/>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8445492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00571801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1" y="5834379"/>
            <a:ext cx="8470900"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406400" y="942975"/>
            <a:ext cx="11176000" cy="4761228"/>
          </a:xfrm>
        </p:spPr>
        <p:txBody>
          <a:bodyPr/>
          <a:lstStyle/>
          <a:p>
            <a:endParaRPr lang="en-US" dirty="0"/>
          </a:p>
        </p:txBody>
      </p:sp>
    </p:spTree>
    <p:extLst>
      <p:ext uri="{BB962C8B-B14F-4D97-AF65-F5344CB8AC3E}">
        <p14:creationId xmlns:p14="http://schemas.microsoft.com/office/powerpoint/2010/main" val="318283723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332832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6096000" y="1230511"/>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406400" y="1230512"/>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11550402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1" y="1225550"/>
            <a:ext cx="35941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1225550"/>
            <a:ext cx="74549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179901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4064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60960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1"/>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183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6096000" y="942975"/>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406400" y="942976"/>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015367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4064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151439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406401" y="942976"/>
            <a:ext cx="35941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942976"/>
            <a:ext cx="74549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3577337"/>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4064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76"/>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93892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420093663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64329552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20501428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7882233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403351111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24648390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smtClean="0">
                <a:solidFill>
                  <a:srgbClr val="FFFFFF">
                    <a:lumMod val="95000"/>
                  </a:srgbClr>
                </a:solidFill>
              </a:rPr>
              <a:t>File Name</a:t>
            </a:r>
            <a:endParaRPr lang="en-US" dirty="0">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40624294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3862282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pPr>
              <a:defRPr/>
            </a:pPr>
            <a:fld id="{F18FE459-D091-4CAA-99D9-F8BFF6CAB7D6}" type="slidenum">
              <a:rPr lang="en-US" smtClean="0"/>
              <a:pPr>
                <a:defRPr/>
              </a:pPr>
              <a:t>‹#›</a:t>
            </a:fld>
            <a:endParaRPr lang="en-US" dirty="0"/>
          </a:p>
        </p:txBody>
      </p:sp>
    </p:spTree>
    <p:extLst>
      <p:ext uri="{BB962C8B-B14F-4D97-AF65-F5344CB8AC3E}">
        <p14:creationId xmlns:p14="http://schemas.microsoft.com/office/powerpoint/2010/main" val="20595415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31126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667433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142569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88218702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05867278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02482759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1" y="5834379"/>
            <a:ext cx="8470900"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406400" y="942975"/>
            <a:ext cx="11176000" cy="4761228"/>
          </a:xfrm>
        </p:spPr>
        <p:txBody>
          <a:bodyPr/>
          <a:lstStyle/>
          <a:p>
            <a:endParaRPr lang="en-US" dirty="0"/>
          </a:p>
        </p:txBody>
      </p:sp>
    </p:spTree>
    <p:extLst>
      <p:ext uri="{BB962C8B-B14F-4D97-AF65-F5344CB8AC3E}">
        <p14:creationId xmlns:p14="http://schemas.microsoft.com/office/powerpoint/2010/main" val="15485369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655257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6096000" y="1230511"/>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406400" y="1230512"/>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404160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1" y="1225550"/>
            <a:ext cx="35941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1225550"/>
            <a:ext cx="74549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7959212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4064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60960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1"/>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37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6096000" y="942975"/>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406400" y="942976"/>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169820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4064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273352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406401" y="942976"/>
            <a:ext cx="35941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942976"/>
            <a:ext cx="74549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108754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4064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76"/>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73800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300599526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61180738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29496108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895343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17669530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17879220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smtClean="0">
                <a:solidFill>
                  <a:srgbClr val="FFFFFF">
                    <a:lumMod val="95000"/>
                  </a:srgbClr>
                </a:solidFill>
              </a:rPr>
              <a:t>File Name</a:t>
            </a:r>
            <a:endParaRPr lang="en-US" dirty="0">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37631545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5516201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pPr>
              <a:defRPr/>
            </a:pPr>
            <a:fld id="{F18FE459-D091-4CAA-99D9-F8BFF6CAB7D6}" type="slidenum">
              <a:rPr lang="en-US" smtClean="0"/>
              <a:pPr>
                <a:defRPr/>
              </a:pPr>
              <a:t>‹#›</a:t>
            </a:fld>
            <a:endParaRPr lang="en-US" dirty="0"/>
          </a:p>
        </p:txBody>
      </p:sp>
    </p:spTree>
    <p:extLst>
      <p:ext uri="{BB962C8B-B14F-4D97-AF65-F5344CB8AC3E}">
        <p14:creationId xmlns:p14="http://schemas.microsoft.com/office/powerpoint/2010/main" val="190316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image" Target="../media/image7.png"/><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2.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image" Target="../media/image7.png"/><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image" Target="../media/image9.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image" Target="../media/image2.png"/><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image" Target="../media/image7.png"/><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theme" Target="../theme/theme5.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image" Target="../media/image9.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image" Target="../media/image2.png"/><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image" Target="../media/image7.png"/><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theme" Target="../theme/theme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image" Target="../media/image9.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theme" Target="../theme/theme7.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image" Target="../media/image3.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image" Target="../media/image2.png"/><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theme" Target="../theme/theme8.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image" Target="../media/image3.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image" Target="../media/image2.png"/><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2/6/2020</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2/6/2020</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245536" y="165463"/>
            <a:ext cx="11716335"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83847A"/>
              </a:solidFill>
            </a:endParaRPr>
          </a:p>
        </p:txBody>
      </p:sp>
      <p:pic>
        <p:nvPicPr>
          <p:cNvPr id="1027" name="Picture 33"/>
          <p:cNvPicPr>
            <a:picLocks noChangeAspect="1"/>
          </p:cNvPicPr>
          <p:nvPr/>
        </p:nvPicPr>
        <p:blipFill>
          <a:blip r:embed="rId27"/>
          <a:srcRect/>
          <a:stretch>
            <a:fillRect/>
          </a:stretch>
        </p:blipFill>
        <p:spPr bwMode="auto">
          <a:xfrm>
            <a:off x="10566401" y="5815669"/>
            <a:ext cx="1477433" cy="963613"/>
          </a:xfrm>
          <a:prstGeom prst="rect">
            <a:avLst/>
          </a:prstGeom>
          <a:noFill/>
          <a:ln w="9525">
            <a:noFill/>
            <a:miter lim="800000"/>
            <a:headEnd/>
            <a:tailEnd/>
          </a:ln>
        </p:spPr>
      </p:pic>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3315" y="6470427"/>
            <a:ext cx="3867149"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11074400" y="228601"/>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pic>
        <p:nvPicPr>
          <p:cNvPr id="1033" name="Picture 6"/>
          <p:cNvPicPr>
            <a:picLocks noChangeAspect="1"/>
          </p:cNvPicPr>
          <p:nvPr/>
        </p:nvPicPr>
        <p:blipFill>
          <a:blip r:embed="rId28"/>
          <a:srcRect/>
          <a:stretch>
            <a:fillRect/>
          </a:stretch>
        </p:blipFill>
        <p:spPr bwMode="auto">
          <a:xfrm>
            <a:off x="6079067" y="3416301"/>
            <a:ext cx="25400" cy="3175"/>
          </a:xfrm>
          <a:prstGeom prst="rect">
            <a:avLst/>
          </a:prstGeom>
          <a:noFill/>
          <a:ln w="9525">
            <a:noFill/>
            <a:miter lim="800000"/>
            <a:headEnd/>
            <a:tailEnd/>
          </a:ln>
        </p:spPr>
      </p:pic>
      <p:pic>
        <p:nvPicPr>
          <p:cNvPr id="18" name="Picture 17"/>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8994054" y="6027336"/>
            <a:ext cx="1015428" cy="577315"/>
          </a:xfrm>
          <a:prstGeom prst="rect">
            <a:avLst/>
          </a:prstGeom>
        </p:spPr>
      </p:pic>
    </p:spTree>
    <p:extLst>
      <p:ext uri="{BB962C8B-B14F-4D97-AF65-F5344CB8AC3E}">
        <p14:creationId xmlns:p14="http://schemas.microsoft.com/office/powerpoint/2010/main" val="67399897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245536" y="165463"/>
            <a:ext cx="11716335"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83847A"/>
              </a:solidFill>
            </a:endParaRPr>
          </a:p>
        </p:txBody>
      </p:sp>
      <p:pic>
        <p:nvPicPr>
          <p:cNvPr id="1027" name="Picture 33"/>
          <p:cNvPicPr>
            <a:picLocks noChangeAspect="1"/>
          </p:cNvPicPr>
          <p:nvPr/>
        </p:nvPicPr>
        <p:blipFill>
          <a:blip r:embed="rId27"/>
          <a:srcRect/>
          <a:stretch>
            <a:fillRect/>
          </a:stretch>
        </p:blipFill>
        <p:spPr bwMode="auto">
          <a:xfrm>
            <a:off x="10566401" y="5815669"/>
            <a:ext cx="1477433" cy="963613"/>
          </a:xfrm>
          <a:prstGeom prst="rect">
            <a:avLst/>
          </a:prstGeom>
          <a:noFill/>
          <a:ln w="9525">
            <a:noFill/>
            <a:miter lim="800000"/>
            <a:headEnd/>
            <a:tailEnd/>
          </a:ln>
        </p:spPr>
      </p:pic>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3315" y="6470427"/>
            <a:ext cx="3867149"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11074400" y="228601"/>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pic>
        <p:nvPicPr>
          <p:cNvPr id="1033" name="Picture 6"/>
          <p:cNvPicPr>
            <a:picLocks noChangeAspect="1"/>
          </p:cNvPicPr>
          <p:nvPr/>
        </p:nvPicPr>
        <p:blipFill>
          <a:blip r:embed="rId28"/>
          <a:srcRect/>
          <a:stretch>
            <a:fillRect/>
          </a:stretch>
        </p:blipFill>
        <p:spPr bwMode="auto">
          <a:xfrm>
            <a:off x="6079067" y="3416301"/>
            <a:ext cx="25400" cy="3175"/>
          </a:xfrm>
          <a:prstGeom prst="rect">
            <a:avLst/>
          </a:prstGeom>
          <a:noFill/>
          <a:ln w="9525">
            <a:noFill/>
            <a:miter lim="800000"/>
            <a:headEnd/>
            <a:tailEnd/>
          </a:ln>
        </p:spPr>
      </p:pic>
      <p:pic>
        <p:nvPicPr>
          <p:cNvPr id="18" name="Picture 17"/>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8994054" y="6027336"/>
            <a:ext cx="1015428" cy="577315"/>
          </a:xfrm>
          <a:prstGeom prst="rect">
            <a:avLst/>
          </a:prstGeom>
        </p:spPr>
      </p:pic>
    </p:spTree>
    <p:extLst>
      <p:ext uri="{BB962C8B-B14F-4D97-AF65-F5344CB8AC3E}">
        <p14:creationId xmlns:p14="http://schemas.microsoft.com/office/powerpoint/2010/main" val="339374958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245536" y="165463"/>
            <a:ext cx="11716335"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83847A"/>
              </a:solidFill>
            </a:endParaRPr>
          </a:p>
        </p:txBody>
      </p:sp>
      <p:pic>
        <p:nvPicPr>
          <p:cNvPr id="1027" name="Picture 33"/>
          <p:cNvPicPr>
            <a:picLocks noChangeAspect="1"/>
          </p:cNvPicPr>
          <p:nvPr/>
        </p:nvPicPr>
        <p:blipFill>
          <a:blip r:embed="rId27"/>
          <a:srcRect/>
          <a:stretch>
            <a:fillRect/>
          </a:stretch>
        </p:blipFill>
        <p:spPr bwMode="auto">
          <a:xfrm>
            <a:off x="10566401" y="5815669"/>
            <a:ext cx="1477433" cy="963613"/>
          </a:xfrm>
          <a:prstGeom prst="rect">
            <a:avLst/>
          </a:prstGeom>
          <a:noFill/>
          <a:ln w="9525">
            <a:noFill/>
            <a:miter lim="800000"/>
            <a:headEnd/>
            <a:tailEnd/>
          </a:ln>
        </p:spPr>
      </p:pic>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3315" y="6470427"/>
            <a:ext cx="3867149"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11074400" y="228601"/>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pic>
        <p:nvPicPr>
          <p:cNvPr id="1033" name="Picture 6"/>
          <p:cNvPicPr>
            <a:picLocks noChangeAspect="1"/>
          </p:cNvPicPr>
          <p:nvPr/>
        </p:nvPicPr>
        <p:blipFill>
          <a:blip r:embed="rId28"/>
          <a:srcRect/>
          <a:stretch>
            <a:fillRect/>
          </a:stretch>
        </p:blipFill>
        <p:spPr bwMode="auto">
          <a:xfrm>
            <a:off x="6079067" y="3416301"/>
            <a:ext cx="25400" cy="3175"/>
          </a:xfrm>
          <a:prstGeom prst="rect">
            <a:avLst/>
          </a:prstGeom>
          <a:noFill/>
          <a:ln w="9525">
            <a:noFill/>
            <a:miter lim="800000"/>
            <a:headEnd/>
            <a:tailEnd/>
          </a:ln>
        </p:spPr>
      </p:pic>
      <p:pic>
        <p:nvPicPr>
          <p:cNvPr id="18" name="Picture 17"/>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8994054" y="6027336"/>
            <a:ext cx="1015428" cy="577315"/>
          </a:xfrm>
          <a:prstGeom prst="rect">
            <a:avLst/>
          </a:prstGeom>
        </p:spPr>
      </p:pic>
    </p:spTree>
    <p:extLst>
      <p:ext uri="{BB962C8B-B14F-4D97-AF65-F5344CB8AC3E}">
        <p14:creationId xmlns:p14="http://schemas.microsoft.com/office/powerpoint/2010/main" val="173780942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245536" y="165463"/>
            <a:ext cx="11716335"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83847A"/>
              </a:solidFill>
            </a:endParaRPr>
          </a:p>
        </p:txBody>
      </p:sp>
      <p:pic>
        <p:nvPicPr>
          <p:cNvPr id="1027" name="Picture 33"/>
          <p:cNvPicPr>
            <a:picLocks noChangeAspect="1"/>
          </p:cNvPicPr>
          <p:nvPr/>
        </p:nvPicPr>
        <p:blipFill>
          <a:blip r:embed="rId27"/>
          <a:srcRect/>
          <a:stretch>
            <a:fillRect/>
          </a:stretch>
        </p:blipFill>
        <p:spPr bwMode="auto">
          <a:xfrm>
            <a:off x="10566401" y="5815669"/>
            <a:ext cx="1477433" cy="963613"/>
          </a:xfrm>
          <a:prstGeom prst="rect">
            <a:avLst/>
          </a:prstGeom>
          <a:noFill/>
          <a:ln w="9525">
            <a:noFill/>
            <a:miter lim="800000"/>
            <a:headEnd/>
            <a:tailEnd/>
          </a:ln>
        </p:spPr>
      </p:pic>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3315" y="6470427"/>
            <a:ext cx="3867149"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11074400" y="228601"/>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pic>
        <p:nvPicPr>
          <p:cNvPr id="1033" name="Picture 6"/>
          <p:cNvPicPr>
            <a:picLocks noChangeAspect="1"/>
          </p:cNvPicPr>
          <p:nvPr/>
        </p:nvPicPr>
        <p:blipFill>
          <a:blip r:embed="rId28"/>
          <a:srcRect/>
          <a:stretch>
            <a:fillRect/>
          </a:stretch>
        </p:blipFill>
        <p:spPr bwMode="auto">
          <a:xfrm>
            <a:off x="6079067" y="3416301"/>
            <a:ext cx="25400" cy="3175"/>
          </a:xfrm>
          <a:prstGeom prst="rect">
            <a:avLst/>
          </a:prstGeom>
          <a:noFill/>
          <a:ln w="9525">
            <a:noFill/>
            <a:miter lim="800000"/>
            <a:headEnd/>
            <a:tailEnd/>
          </a:ln>
        </p:spPr>
      </p:pic>
      <p:pic>
        <p:nvPicPr>
          <p:cNvPr id="18" name="Picture 17"/>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8994054" y="6027336"/>
            <a:ext cx="1015428" cy="577315"/>
          </a:xfrm>
          <a:prstGeom prst="rect">
            <a:avLst/>
          </a:prstGeom>
        </p:spPr>
      </p:pic>
    </p:spTree>
    <p:extLst>
      <p:ext uri="{BB962C8B-B14F-4D97-AF65-F5344CB8AC3E}">
        <p14:creationId xmlns:p14="http://schemas.microsoft.com/office/powerpoint/2010/main" val="224589813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2/6/2020</a:t>
            </a:fld>
            <a:endParaRPr lang="en-US" dirty="0">
              <a:solidFill>
                <a:srgbClr val="000000">
                  <a:tint val="75000"/>
                </a:srgbClr>
              </a:solidFill>
            </a:endParaRPr>
          </a:p>
        </p:txBody>
      </p:sp>
    </p:spTree>
    <p:extLst>
      <p:ext uri="{BB962C8B-B14F-4D97-AF65-F5344CB8AC3E}">
        <p14:creationId xmlns:p14="http://schemas.microsoft.com/office/powerpoint/2010/main" val="334438344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2/6/2020</a:t>
            </a:fld>
            <a:endParaRPr lang="en-US" dirty="0">
              <a:solidFill>
                <a:srgbClr val="000000">
                  <a:tint val="75000"/>
                </a:srgbClr>
              </a:solidFill>
            </a:endParaRPr>
          </a:p>
        </p:txBody>
      </p:sp>
    </p:spTree>
    <p:extLst>
      <p:ext uri="{BB962C8B-B14F-4D97-AF65-F5344CB8AC3E}">
        <p14:creationId xmlns:p14="http://schemas.microsoft.com/office/powerpoint/2010/main" val="139290597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3"/>
          <a:stretch>
            <a:fillRect/>
          </a:stretch>
        </p:blipFill>
        <p:spPr>
          <a:xfrm>
            <a:off x="1553506" y="1147438"/>
            <a:ext cx="8735854" cy="5043964"/>
          </a:xfrm>
          <a:prstGeom prst="rect">
            <a:avLst/>
          </a:prstGeom>
        </p:spPr>
      </p:pic>
      <p:sp>
        <p:nvSpPr>
          <p:cNvPr id="2" name="Title 1"/>
          <p:cNvSpPr>
            <a:spLocks noGrp="1"/>
          </p:cNvSpPr>
          <p:nvPr>
            <p:ph type="title"/>
          </p:nvPr>
        </p:nvSpPr>
        <p:spPr/>
        <p:txBody>
          <a:bodyPr/>
          <a:lstStyle/>
          <a:p>
            <a:pPr algn="ctr"/>
            <a:r>
              <a:rPr lang="en-US" dirty="0" smtClean="0"/>
              <a:t>typical mill creek Levee</a:t>
            </a:r>
            <a:endParaRPr lang="en-US" dirty="0"/>
          </a:p>
        </p:txBody>
      </p:sp>
      <p:sp>
        <p:nvSpPr>
          <p:cNvPr id="9" name="TextBox 8"/>
          <p:cNvSpPr txBox="1"/>
          <p:nvPr/>
        </p:nvSpPr>
        <p:spPr>
          <a:xfrm>
            <a:off x="1829478" y="2843509"/>
            <a:ext cx="1768346" cy="338554"/>
          </a:xfrm>
          <a:prstGeom prst="rect">
            <a:avLst/>
          </a:prstGeom>
          <a:noFill/>
        </p:spPr>
        <p:txBody>
          <a:bodyPr wrap="square" rtlCol="0">
            <a:spAutoFit/>
          </a:bodyPr>
          <a:lstStyle/>
          <a:p>
            <a:pPr algn="ctr"/>
            <a:r>
              <a:rPr lang="en-US" sz="1600" dirty="0" smtClean="0"/>
              <a:t>Levee Fill</a:t>
            </a:r>
            <a:endParaRPr lang="en-US" sz="1600" b="1" dirty="0">
              <a:solidFill>
                <a:srgbClr val="7030A0"/>
              </a:solidFill>
            </a:endParaRPr>
          </a:p>
        </p:txBody>
      </p:sp>
      <p:sp>
        <p:nvSpPr>
          <p:cNvPr id="10" name="TextBox 9"/>
          <p:cNvSpPr txBox="1"/>
          <p:nvPr/>
        </p:nvSpPr>
        <p:spPr>
          <a:xfrm>
            <a:off x="5352964" y="5236534"/>
            <a:ext cx="2362200" cy="338554"/>
          </a:xfrm>
          <a:prstGeom prst="rect">
            <a:avLst/>
          </a:prstGeom>
          <a:noFill/>
        </p:spPr>
        <p:txBody>
          <a:bodyPr wrap="square" rtlCol="0">
            <a:spAutoFit/>
          </a:bodyPr>
          <a:lstStyle/>
          <a:p>
            <a:pPr algn="ctr"/>
            <a:r>
              <a:rPr lang="en-US" sz="1600" dirty="0">
                <a:solidFill>
                  <a:schemeClr val="tx2"/>
                </a:solidFill>
              </a:rPr>
              <a:t>Riprap </a:t>
            </a:r>
            <a:r>
              <a:rPr lang="en-US" sz="1600" dirty="0" smtClean="0">
                <a:solidFill>
                  <a:schemeClr val="tx2"/>
                </a:solidFill>
              </a:rPr>
              <a:t>Revetment</a:t>
            </a:r>
            <a:endParaRPr lang="en-US" sz="1600" b="1" dirty="0">
              <a:solidFill>
                <a:schemeClr val="tx2"/>
              </a:solidFill>
            </a:endParaRPr>
          </a:p>
        </p:txBody>
      </p:sp>
      <p:sp>
        <p:nvSpPr>
          <p:cNvPr id="11" name="TextBox 10"/>
          <p:cNvSpPr txBox="1"/>
          <p:nvPr/>
        </p:nvSpPr>
        <p:spPr>
          <a:xfrm>
            <a:off x="5731918" y="2093916"/>
            <a:ext cx="3211681" cy="338554"/>
          </a:xfrm>
          <a:prstGeom prst="rect">
            <a:avLst/>
          </a:prstGeom>
          <a:noFill/>
        </p:spPr>
        <p:txBody>
          <a:bodyPr wrap="square" rtlCol="0">
            <a:spAutoFit/>
          </a:bodyPr>
          <a:lstStyle/>
          <a:p>
            <a:pPr algn="ctr"/>
            <a:r>
              <a:rPr lang="en-US" sz="1600" dirty="0" smtClean="0">
                <a:solidFill>
                  <a:schemeClr val="tx2"/>
                </a:solidFill>
              </a:rPr>
              <a:t>Wire Bound “Gabion” Revetment</a:t>
            </a:r>
            <a:endParaRPr lang="en-US" sz="1600" b="1" dirty="0">
              <a:solidFill>
                <a:schemeClr val="tx2"/>
              </a:solidFill>
            </a:endParaRPr>
          </a:p>
        </p:txBody>
      </p:sp>
      <p:cxnSp>
        <p:nvCxnSpPr>
          <p:cNvPr id="18" name="Straight Arrow Connector 17"/>
          <p:cNvCxnSpPr/>
          <p:nvPr/>
        </p:nvCxnSpPr>
        <p:spPr>
          <a:xfrm flipH="1">
            <a:off x="5008937" y="2342845"/>
            <a:ext cx="802493" cy="1234053"/>
          </a:xfrm>
          <a:prstGeom prst="straightConnector1">
            <a:avLst/>
          </a:prstGeom>
          <a:ln w="12700">
            <a:solidFill>
              <a:schemeClr val="tx2"/>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9277350" y="3532946"/>
            <a:ext cx="1070882" cy="825685"/>
          </a:xfrm>
          <a:prstGeom prst="straightConnector1">
            <a:avLst/>
          </a:prstGeom>
          <a:ln w="127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429500" y="4660903"/>
            <a:ext cx="1373006" cy="739772"/>
          </a:xfrm>
          <a:prstGeom prst="straightConnector1">
            <a:avLst/>
          </a:prstGeom>
          <a:ln w="12700">
            <a:solidFill>
              <a:srgbClr val="FFFF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6331589" y="3372233"/>
            <a:ext cx="605116" cy="416326"/>
            <a:chOff x="717859" y="929963"/>
            <a:chExt cx="605116" cy="416326"/>
          </a:xfrm>
        </p:grpSpPr>
        <p:sp>
          <p:nvSpPr>
            <p:cNvPr id="53" name="TextBox 52"/>
            <p:cNvSpPr txBox="1"/>
            <p:nvPr/>
          </p:nvSpPr>
          <p:spPr>
            <a:xfrm>
              <a:off x="965185" y="1084679"/>
              <a:ext cx="357790" cy="261610"/>
            </a:xfrm>
            <a:prstGeom prst="rect">
              <a:avLst/>
            </a:prstGeom>
            <a:noFill/>
          </p:spPr>
          <p:txBody>
            <a:bodyPr wrap="none" rtlCol="0">
              <a:spAutoFit/>
            </a:bodyPr>
            <a:lstStyle/>
            <a:p>
              <a:r>
                <a:rPr lang="en-US" sz="1100" dirty="0" smtClean="0"/>
                <a:t>1V</a:t>
              </a:r>
              <a:endParaRPr lang="en-US" sz="1100" dirty="0"/>
            </a:p>
          </p:txBody>
        </p:sp>
        <p:sp>
          <p:nvSpPr>
            <p:cNvPr id="54" name="TextBox 53"/>
            <p:cNvSpPr txBox="1"/>
            <p:nvPr/>
          </p:nvSpPr>
          <p:spPr>
            <a:xfrm>
              <a:off x="717859" y="929963"/>
              <a:ext cx="365806" cy="261610"/>
            </a:xfrm>
            <a:prstGeom prst="rect">
              <a:avLst/>
            </a:prstGeom>
            <a:noFill/>
          </p:spPr>
          <p:txBody>
            <a:bodyPr wrap="none" rtlCol="0">
              <a:spAutoFit/>
            </a:bodyPr>
            <a:lstStyle/>
            <a:p>
              <a:r>
                <a:rPr lang="en-US" sz="1100" dirty="0" smtClean="0"/>
                <a:t>2H</a:t>
              </a:r>
              <a:endParaRPr lang="en-US" sz="1100" dirty="0"/>
            </a:p>
          </p:txBody>
        </p:sp>
        <p:cxnSp>
          <p:nvCxnSpPr>
            <p:cNvPr id="55" name="Straight Connector 54"/>
            <p:cNvCxnSpPr/>
            <p:nvPr/>
          </p:nvCxnSpPr>
          <p:spPr>
            <a:xfrm>
              <a:off x="754785" y="1134628"/>
              <a:ext cx="274320" cy="2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24057" y="1138601"/>
              <a:ext cx="2255" cy="137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7375535" y="2504955"/>
            <a:ext cx="2362200" cy="338554"/>
          </a:xfrm>
          <a:prstGeom prst="rect">
            <a:avLst/>
          </a:prstGeom>
          <a:noFill/>
        </p:spPr>
        <p:txBody>
          <a:bodyPr wrap="square" rtlCol="0">
            <a:spAutoFit/>
          </a:bodyPr>
          <a:lstStyle/>
          <a:p>
            <a:pPr algn="ctr"/>
            <a:r>
              <a:rPr lang="en-US" sz="1600" dirty="0" smtClean="0">
                <a:solidFill>
                  <a:srgbClr val="FF0000"/>
                </a:solidFill>
              </a:rPr>
              <a:t>Approx. Levee Slope</a:t>
            </a:r>
            <a:endParaRPr lang="en-US" sz="1600" b="1" dirty="0">
              <a:solidFill>
                <a:srgbClr val="FF0000"/>
              </a:solidFill>
            </a:endParaRPr>
          </a:p>
        </p:txBody>
      </p:sp>
      <p:cxnSp>
        <p:nvCxnSpPr>
          <p:cNvPr id="58" name="Straight Arrow Connector 57"/>
          <p:cNvCxnSpPr/>
          <p:nvPr/>
        </p:nvCxnSpPr>
        <p:spPr>
          <a:xfrm flipH="1">
            <a:off x="6727323" y="2704079"/>
            <a:ext cx="836803" cy="741929"/>
          </a:xfrm>
          <a:prstGeom prst="straightConnector1">
            <a:avLst/>
          </a:prstGeom>
          <a:ln w="127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148318" y="4189354"/>
            <a:ext cx="2126060" cy="338554"/>
          </a:xfrm>
          <a:prstGeom prst="rect">
            <a:avLst/>
          </a:prstGeom>
          <a:noFill/>
        </p:spPr>
        <p:txBody>
          <a:bodyPr wrap="square" rtlCol="0">
            <a:spAutoFit/>
          </a:bodyPr>
          <a:lstStyle/>
          <a:p>
            <a:pPr algn="ctr"/>
            <a:r>
              <a:rPr lang="en-US" sz="1600" dirty="0" smtClean="0"/>
              <a:t>Channel Stabilizer</a:t>
            </a:r>
            <a:endParaRPr lang="en-US" sz="1600" b="1" dirty="0">
              <a:solidFill>
                <a:srgbClr val="7030A0"/>
              </a:solidFill>
            </a:endParaRPr>
          </a:p>
        </p:txBody>
      </p:sp>
    </p:spTree>
    <p:extLst>
      <p:ext uri="{BB962C8B-B14F-4D97-AF65-F5344CB8AC3E}">
        <p14:creationId xmlns:p14="http://schemas.microsoft.com/office/powerpoint/2010/main" val="3046387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316" y="1326292"/>
            <a:ext cx="9808176" cy="5180385"/>
          </a:xfrm>
        </p:spPr>
        <p:txBody>
          <a:bodyPr/>
          <a:lstStyle/>
          <a:p>
            <a:pPr marL="342900" indent="-342900">
              <a:buFont typeface="Arial" panose="020B0604020202020204" pitchFamily="34" charset="0"/>
              <a:buChar char="•"/>
            </a:pPr>
            <a:r>
              <a:rPr lang="en-US" sz="2400" dirty="0" smtClean="0"/>
              <a:t>Annual inspections under Levee Safety Program have typically found only minor issues with both Federal and Non-Federal portions</a:t>
            </a:r>
          </a:p>
          <a:p>
            <a:pPr marL="342900" indent="-342900">
              <a:buFont typeface="Arial" panose="020B0604020202020204" pitchFamily="34" charset="0"/>
              <a:buChar char="•"/>
            </a:pPr>
            <a:r>
              <a:rPr lang="en-US" sz="2400" dirty="0" smtClean="0"/>
              <a:t>Levees have good historical performance (no significant issues documented from ‘96 flood)</a:t>
            </a:r>
          </a:p>
          <a:p>
            <a:pPr marL="342900" indent="-342900">
              <a:buFont typeface="Arial" panose="020B0604020202020204" pitchFamily="34" charset="0"/>
              <a:buChar char="•"/>
            </a:pPr>
            <a:r>
              <a:rPr lang="en-US" sz="2400" dirty="0" smtClean="0"/>
              <a:t>Majority of levees are low height (6 ft or less)</a:t>
            </a:r>
          </a:p>
          <a:p>
            <a:pPr marL="342900" indent="-342900">
              <a:buFont typeface="Arial" panose="020B0604020202020204" pitchFamily="34" charset="0"/>
              <a:buChar char="•"/>
            </a:pPr>
            <a:r>
              <a:rPr lang="en-US" sz="2400" dirty="0" smtClean="0"/>
              <a:t>Gabion structures and riprap stone provide erosion protection</a:t>
            </a:r>
          </a:p>
          <a:p>
            <a:endParaRPr lang="en-US" sz="2400" dirty="0" smtClean="0"/>
          </a:p>
          <a:p>
            <a:pPr marL="342900" indent="-342900">
              <a:buFont typeface="Arial" panose="020B0604020202020204" pitchFamily="34" charset="0"/>
              <a:buChar char="•"/>
            </a:pPr>
            <a:r>
              <a:rPr lang="en-US" sz="2400" dirty="0" smtClean="0"/>
              <a:t>However, some uncertainties exist:</a:t>
            </a:r>
          </a:p>
          <a:p>
            <a:pPr marL="569913" lvl="1" indent="-342900">
              <a:buFont typeface="Arial" panose="020B0604020202020204" pitchFamily="34" charset="0"/>
              <a:buChar char="•"/>
            </a:pPr>
            <a:r>
              <a:rPr lang="en-US" sz="2000" dirty="0"/>
              <a:t>Original construction history not documented well (materials, compaction, </a:t>
            </a:r>
            <a:r>
              <a:rPr lang="en-US" sz="2000" dirty="0" err="1"/>
              <a:t>etc</a:t>
            </a:r>
            <a:r>
              <a:rPr lang="en-US" sz="2000" dirty="0"/>
              <a:t>)</a:t>
            </a:r>
          </a:p>
          <a:p>
            <a:pPr marL="569913" lvl="1" indent="-342900">
              <a:buFont typeface="Arial" panose="020B0604020202020204" pitchFamily="34" charset="0"/>
              <a:buChar char="•"/>
            </a:pPr>
            <a:r>
              <a:rPr lang="en-US" sz="2000" dirty="0" smtClean="0"/>
              <a:t>Limited survey data on Non-Federal improved channel</a:t>
            </a:r>
          </a:p>
          <a:p>
            <a:pPr marL="569913" lvl="1" indent="-342900">
              <a:buFont typeface="Arial" panose="020B0604020202020204" pitchFamily="34" charset="0"/>
              <a:buChar char="•"/>
            </a:pPr>
            <a:r>
              <a:rPr lang="en-US" sz="2000" dirty="0" smtClean="0"/>
              <a:t>Limited details on levees previously raised/modified</a:t>
            </a:r>
          </a:p>
          <a:p>
            <a:pPr marL="569913" lvl="1" indent="-342900">
              <a:buFont typeface="Arial" panose="020B0604020202020204" pitchFamily="34" charset="0"/>
              <a:buChar char="•"/>
            </a:pPr>
            <a:endParaRPr lang="en-US" dirty="0"/>
          </a:p>
        </p:txBody>
      </p:sp>
      <p:sp>
        <p:nvSpPr>
          <p:cNvPr id="2" name="Title 1"/>
          <p:cNvSpPr>
            <a:spLocks noGrp="1"/>
          </p:cNvSpPr>
          <p:nvPr>
            <p:ph type="title"/>
          </p:nvPr>
        </p:nvSpPr>
        <p:spPr/>
        <p:txBody>
          <a:bodyPr/>
          <a:lstStyle/>
          <a:p>
            <a:pPr algn="ctr"/>
            <a:r>
              <a:rPr lang="en-US" dirty="0" smtClean="0"/>
              <a:t>Improved channel condition</a:t>
            </a:r>
            <a:endParaRPr lang="en-US" dirty="0"/>
          </a:p>
        </p:txBody>
      </p:sp>
    </p:spTree>
    <p:extLst>
      <p:ext uri="{BB962C8B-B14F-4D97-AF65-F5344CB8AC3E}">
        <p14:creationId xmlns:p14="http://schemas.microsoft.com/office/powerpoint/2010/main" val="547486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316" y="1326293"/>
            <a:ext cx="9808176" cy="1309816"/>
          </a:xfrm>
        </p:spPr>
        <p:txBody>
          <a:bodyPr/>
          <a:lstStyle/>
          <a:p>
            <a:pPr marL="342900" indent="-342900">
              <a:buFont typeface="Arial" panose="020B0604020202020204" pitchFamily="34" charset="0"/>
              <a:buChar char="•"/>
            </a:pPr>
            <a:r>
              <a:rPr lang="en-US" sz="2400" dirty="0" smtClean="0"/>
              <a:t>Some portions called levees are actually considered to be bank protection as the ground surface is at or above the </a:t>
            </a:r>
            <a:r>
              <a:rPr lang="en-US" sz="2400" dirty="0" smtClean="0"/>
              <a:t>crest </a:t>
            </a:r>
            <a:r>
              <a:rPr lang="en-US" sz="2400" dirty="0" smtClean="0"/>
              <a:t>elevation</a:t>
            </a:r>
          </a:p>
        </p:txBody>
      </p:sp>
      <p:sp>
        <p:nvSpPr>
          <p:cNvPr id="2" name="Title 1"/>
          <p:cNvSpPr>
            <a:spLocks noGrp="1"/>
          </p:cNvSpPr>
          <p:nvPr>
            <p:ph type="title"/>
          </p:nvPr>
        </p:nvSpPr>
        <p:spPr/>
        <p:txBody>
          <a:bodyPr/>
          <a:lstStyle/>
          <a:p>
            <a:pPr algn="ctr"/>
            <a:r>
              <a:rPr lang="en-US" dirty="0"/>
              <a:t>Improved channel condition</a:t>
            </a:r>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291744" y="2636109"/>
            <a:ext cx="4572000" cy="3429000"/>
          </a:xfrm>
          <a:prstGeom prst="rect">
            <a:avLst/>
          </a:prstGeom>
          <a:noFill/>
          <a:ln w="9525">
            <a:noFill/>
            <a:miter lim="800000"/>
            <a:headEnd/>
            <a:tailEnd/>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2516" y="2636109"/>
            <a:ext cx="4572000" cy="3429000"/>
          </a:xfrm>
          <a:prstGeom prst="rect">
            <a:avLst/>
          </a:prstGeom>
        </p:spPr>
      </p:pic>
    </p:spTree>
    <p:extLst>
      <p:ext uri="{BB962C8B-B14F-4D97-AF65-F5344CB8AC3E}">
        <p14:creationId xmlns:p14="http://schemas.microsoft.com/office/powerpoint/2010/main" val="403103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316" y="1326293"/>
            <a:ext cx="9808176" cy="2133599"/>
          </a:xfrm>
        </p:spPr>
        <p:txBody>
          <a:bodyPr/>
          <a:lstStyle/>
          <a:p>
            <a:pPr marL="342900" indent="-342900">
              <a:buFont typeface="Arial" panose="020B0604020202020204" pitchFamily="34" charset="0"/>
              <a:buChar char="•"/>
            </a:pPr>
            <a:r>
              <a:rPr lang="en-US" dirty="0" smtClean="0"/>
              <a:t>Part of the TSP includes raising some of the channel levees </a:t>
            </a:r>
            <a:r>
              <a:rPr lang="en-US" dirty="0"/>
              <a:t>up to 1.5 feet to more closely match the </a:t>
            </a:r>
            <a:r>
              <a:rPr lang="en-US" dirty="0" smtClean="0"/>
              <a:t>existing capacity of the rest </a:t>
            </a:r>
            <a:r>
              <a:rPr lang="en-US" dirty="0"/>
              <a:t>of the </a:t>
            </a:r>
            <a:r>
              <a:rPr lang="en-US" dirty="0" smtClean="0"/>
              <a:t>system</a:t>
            </a:r>
            <a:endParaRPr lang="en-US" strike="sngStrike" dirty="0" smtClean="0"/>
          </a:p>
          <a:p>
            <a:pPr marL="342900" indent="-342900">
              <a:buFont typeface="Arial" panose="020B0604020202020204" pitchFamily="34" charset="0"/>
              <a:buChar char="•"/>
            </a:pPr>
            <a:r>
              <a:rPr lang="en-US" dirty="0" smtClean="0"/>
              <a:t>Some crest widening will be needed but only for a few localized areas</a:t>
            </a:r>
          </a:p>
          <a:p>
            <a:pPr marL="342900" indent="-342900">
              <a:buFont typeface="Arial" panose="020B0604020202020204" pitchFamily="34" charset="0"/>
              <a:buChar char="•"/>
            </a:pPr>
            <a:r>
              <a:rPr lang="en-US" dirty="0" smtClean="0"/>
              <a:t>Address </a:t>
            </a:r>
            <a:r>
              <a:rPr lang="en-US" dirty="0"/>
              <a:t>encroachments, </a:t>
            </a:r>
            <a:r>
              <a:rPr lang="en-US" dirty="0" smtClean="0"/>
              <a:t>utility relocations, </a:t>
            </a:r>
            <a:r>
              <a:rPr lang="en-US" dirty="0"/>
              <a:t>and removing/replacing </a:t>
            </a:r>
            <a:r>
              <a:rPr lang="en-US" dirty="0" smtClean="0"/>
              <a:t>fences as needed</a:t>
            </a:r>
          </a:p>
          <a:p>
            <a:pPr marL="342900" indent="-342900">
              <a:buFont typeface="Arial" panose="020B0604020202020204" pitchFamily="34" charset="0"/>
              <a:buChar char="•"/>
            </a:pPr>
            <a:r>
              <a:rPr lang="en-US" dirty="0" smtClean="0"/>
              <a:t>Construct permanent access ramps for maintenance and emergency use</a:t>
            </a:r>
          </a:p>
          <a:p>
            <a:pPr marL="342900" indent="-342900">
              <a:buFont typeface="Arial" panose="020B0604020202020204" pitchFamily="34" charset="0"/>
              <a:buChar char="•"/>
            </a:pPr>
            <a:endParaRPr lang="en-US" dirty="0" smtClean="0"/>
          </a:p>
          <a:p>
            <a:endParaRPr lang="en-US" dirty="0" smtClean="0"/>
          </a:p>
          <a:p>
            <a:pPr marL="342900" indent="-342900">
              <a:buFont typeface="Arial" panose="020B0604020202020204" pitchFamily="34" charset="0"/>
              <a:buChar char="•"/>
            </a:pPr>
            <a:endParaRPr lang="en-US" dirty="0" smtClean="0"/>
          </a:p>
          <a:p>
            <a:endParaRPr lang="en-US" dirty="0"/>
          </a:p>
        </p:txBody>
      </p:sp>
      <p:sp>
        <p:nvSpPr>
          <p:cNvPr id="2" name="Title 1"/>
          <p:cNvSpPr>
            <a:spLocks noGrp="1"/>
          </p:cNvSpPr>
          <p:nvPr>
            <p:ph type="title"/>
          </p:nvPr>
        </p:nvSpPr>
        <p:spPr/>
        <p:txBody>
          <a:bodyPr/>
          <a:lstStyle/>
          <a:p>
            <a:pPr algn="ctr"/>
            <a:r>
              <a:rPr lang="en-US" dirty="0" smtClean="0"/>
              <a:t>Current Levee raise plan</a:t>
            </a:r>
            <a:endParaRPr lang="en-US" dirty="0"/>
          </a:p>
        </p:txBody>
      </p:sp>
      <p:pic>
        <p:nvPicPr>
          <p:cNvPr id="5" name="Picture 4"/>
          <p:cNvPicPr>
            <a:picLocks noChangeAspect="1"/>
          </p:cNvPicPr>
          <p:nvPr/>
        </p:nvPicPr>
        <p:blipFill>
          <a:blip r:embed="rId3"/>
          <a:stretch>
            <a:fillRect/>
          </a:stretch>
        </p:blipFill>
        <p:spPr>
          <a:xfrm>
            <a:off x="1264062" y="3672831"/>
            <a:ext cx="9875886" cy="2068942"/>
          </a:xfrm>
          <a:prstGeom prst="rect">
            <a:avLst/>
          </a:prstGeom>
        </p:spPr>
      </p:pic>
    </p:spTree>
    <p:extLst>
      <p:ext uri="{BB962C8B-B14F-4D97-AF65-F5344CB8AC3E}">
        <p14:creationId xmlns:p14="http://schemas.microsoft.com/office/powerpoint/2010/main" val="4023886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316" y="1326293"/>
            <a:ext cx="9808176" cy="2562313"/>
          </a:xfrm>
        </p:spPr>
        <p:txBody>
          <a:bodyPr/>
          <a:lstStyle/>
          <a:p>
            <a:pPr marL="342900" indent="-342900">
              <a:buFont typeface="Arial" panose="020B0604020202020204" pitchFamily="34" charset="0"/>
              <a:buChar char="•"/>
            </a:pPr>
            <a:r>
              <a:rPr lang="en-US" dirty="0" smtClean="0"/>
              <a:t>Raise levees up to 1 foot on the left bank (south side) between the Division Works and Tausick Way</a:t>
            </a:r>
          </a:p>
          <a:p>
            <a:endParaRPr lang="en-US" dirty="0" smtClean="0"/>
          </a:p>
          <a:p>
            <a:pPr marL="342900" indent="-342900">
              <a:buFont typeface="Arial" panose="020B0604020202020204" pitchFamily="34" charset="0"/>
              <a:buChar char="•"/>
            </a:pPr>
            <a:endParaRPr lang="en-US" dirty="0" smtClean="0"/>
          </a:p>
          <a:p>
            <a:endParaRPr lang="en-US" dirty="0"/>
          </a:p>
        </p:txBody>
      </p:sp>
      <p:sp>
        <p:nvSpPr>
          <p:cNvPr id="2" name="Title 1"/>
          <p:cNvSpPr>
            <a:spLocks noGrp="1"/>
          </p:cNvSpPr>
          <p:nvPr>
            <p:ph type="title"/>
          </p:nvPr>
        </p:nvSpPr>
        <p:spPr/>
        <p:txBody>
          <a:bodyPr/>
          <a:lstStyle/>
          <a:p>
            <a:pPr algn="ctr"/>
            <a:r>
              <a:rPr lang="en-US" dirty="0"/>
              <a:t>Current Levee raise plan</a:t>
            </a:r>
          </a:p>
        </p:txBody>
      </p:sp>
      <p:grpSp>
        <p:nvGrpSpPr>
          <p:cNvPr id="7" name="Group 6"/>
          <p:cNvGrpSpPr>
            <a:grpSpLocks noChangeAspect="1"/>
          </p:cNvGrpSpPr>
          <p:nvPr/>
        </p:nvGrpSpPr>
        <p:grpSpPr>
          <a:xfrm>
            <a:off x="-143154" y="2148826"/>
            <a:ext cx="12381115" cy="3347833"/>
            <a:chOff x="-280545" y="2069995"/>
            <a:chExt cx="14069448" cy="3804356"/>
          </a:xfrm>
        </p:grpSpPr>
        <p:pic>
          <p:nvPicPr>
            <p:cNvPr id="8" name="Picture 7"/>
            <p:cNvPicPr>
              <a:picLocks noChangeAspect="1"/>
            </p:cNvPicPr>
            <p:nvPr/>
          </p:nvPicPr>
          <p:blipFill>
            <a:blip r:embed="rId3"/>
            <a:stretch>
              <a:fillRect/>
            </a:stretch>
          </p:blipFill>
          <p:spPr>
            <a:xfrm>
              <a:off x="-280545" y="2235801"/>
              <a:ext cx="5800725" cy="3638550"/>
            </a:xfrm>
            <a:prstGeom prst="rect">
              <a:avLst/>
            </a:prstGeom>
          </p:spPr>
        </p:pic>
        <p:pic>
          <p:nvPicPr>
            <p:cNvPr id="9" name="Picture 8"/>
            <p:cNvPicPr>
              <a:picLocks noChangeAspect="1"/>
            </p:cNvPicPr>
            <p:nvPr/>
          </p:nvPicPr>
          <p:blipFill>
            <a:blip r:embed="rId4"/>
            <a:stretch>
              <a:fillRect/>
            </a:stretch>
          </p:blipFill>
          <p:spPr>
            <a:xfrm>
              <a:off x="5502874" y="2069995"/>
              <a:ext cx="8286029" cy="3499168"/>
            </a:xfrm>
            <a:prstGeom prst="rect">
              <a:avLst/>
            </a:prstGeom>
          </p:spPr>
        </p:pic>
      </p:grpSp>
      <p:pic>
        <p:nvPicPr>
          <p:cNvPr id="10" name="Picture 9"/>
          <p:cNvPicPr>
            <a:picLocks noChangeAspect="1"/>
          </p:cNvPicPr>
          <p:nvPr/>
        </p:nvPicPr>
        <p:blipFill>
          <a:blip r:embed="rId5"/>
          <a:stretch>
            <a:fillRect/>
          </a:stretch>
        </p:blipFill>
        <p:spPr>
          <a:xfrm>
            <a:off x="6272682" y="5791201"/>
            <a:ext cx="885825" cy="628650"/>
          </a:xfrm>
          <a:prstGeom prst="rect">
            <a:avLst/>
          </a:prstGeom>
        </p:spPr>
      </p:pic>
      <p:sp>
        <p:nvSpPr>
          <p:cNvPr id="11" name="Freeform 10"/>
          <p:cNvSpPr/>
          <p:nvPr/>
        </p:nvSpPr>
        <p:spPr>
          <a:xfrm>
            <a:off x="6256207" y="5625031"/>
            <a:ext cx="708454" cy="124980"/>
          </a:xfrm>
          <a:custGeom>
            <a:avLst/>
            <a:gdLst>
              <a:gd name="connsiteX0" fmla="*/ 0 w 708454"/>
              <a:gd name="connsiteY0" fmla="*/ 124980 h 124980"/>
              <a:gd name="connsiteX1" fmla="*/ 345989 w 708454"/>
              <a:gd name="connsiteY1" fmla="*/ 1412 h 124980"/>
              <a:gd name="connsiteX2" fmla="*/ 708454 w 708454"/>
              <a:gd name="connsiteY2" fmla="*/ 59077 h 124980"/>
            </a:gdLst>
            <a:ahLst/>
            <a:cxnLst>
              <a:cxn ang="0">
                <a:pos x="connsiteX0" y="connsiteY0"/>
              </a:cxn>
              <a:cxn ang="0">
                <a:pos x="connsiteX1" y="connsiteY1"/>
              </a:cxn>
              <a:cxn ang="0">
                <a:pos x="connsiteX2" y="connsiteY2"/>
              </a:cxn>
            </a:cxnLst>
            <a:rect l="l" t="t" r="r" b="b"/>
            <a:pathLst>
              <a:path w="708454" h="124980">
                <a:moveTo>
                  <a:pt x="0" y="124980"/>
                </a:moveTo>
                <a:cubicBezTo>
                  <a:pt x="113956" y="68688"/>
                  <a:pt x="227913" y="12396"/>
                  <a:pt x="345989" y="1412"/>
                </a:cubicBezTo>
                <a:cubicBezTo>
                  <a:pt x="464065" y="-9572"/>
                  <a:pt x="643924" y="46720"/>
                  <a:pt x="708454" y="59077"/>
                </a:cubicBezTo>
              </a:path>
            </a:pathLst>
          </a:custGeom>
          <a:noFill/>
          <a:ln w="28575">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076128" y="5535827"/>
            <a:ext cx="2691763" cy="738664"/>
          </a:xfrm>
          <a:prstGeom prst="rect">
            <a:avLst/>
          </a:prstGeom>
          <a:noFill/>
        </p:spPr>
        <p:txBody>
          <a:bodyPr wrap="none" rtlCol="0">
            <a:spAutoFit/>
          </a:bodyPr>
          <a:lstStyle/>
          <a:p>
            <a:r>
              <a:rPr lang="en-US" sz="1400" dirty="0" smtClean="0"/>
              <a:t>Approximate channel centerline</a:t>
            </a:r>
          </a:p>
          <a:p>
            <a:endParaRPr lang="en-US" sz="1400" dirty="0"/>
          </a:p>
          <a:p>
            <a:r>
              <a:rPr lang="en-US" sz="1400" dirty="0" smtClean="0"/>
              <a:t>Potential levee raise area</a:t>
            </a:r>
            <a:endParaRPr lang="en-US" sz="1400" dirty="0"/>
          </a:p>
        </p:txBody>
      </p:sp>
      <p:sp>
        <p:nvSpPr>
          <p:cNvPr id="13" name="Rectangle 12"/>
          <p:cNvSpPr/>
          <p:nvPr/>
        </p:nvSpPr>
        <p:spPr>
          <a:xfrm>
            <a:off x="6041191" y="5325699"/>
            <a:ext cx="3830594" cy="130157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11452106" y="2942905"/>
            <a:ext cx="374345" cy="1374058"/>
          </a:xfrm>
          <a:prstGeom prst="straightConnector1">
            <a:avLst/>
          </a:prstGeom>
          <a:ln w="127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587819" y="4271228"/>
            <a:ext cx="2362200" cy="338554"/>
          </a:xfrm>
          <a:prstGeom prst="rect">
            <a:avLst/>
          </a:prstGeom>
          <a:noFill/>
        </p:spPr>
        <p:txBody>
          <a:bodyPr wrap="square" rtlCol="0">
            <a:spAutoFit/>
          </a:bodyPr>
          <a:lstStyle/>
          <a:p>
            <a:pPr algn="ctr"/>
            <a:r>
              <a:rPr lang="en-US" sz="1600" dirty="0" smtClean="0"/>
              <a:t>Division Works</a:t>
            </a:r>
            <a:endParaRPr lang="en-US" sz="1600" b="1" dirty="0"/>
          </a:p>
        </p:txBody>
      </p:sp>
    </p:spTree>
    <p:extLst>
      <p:ext uri="{BB962C8B-B14F-4D97-AF65-F5344CB8AC3E}">
        <p14:creationId xmlns:p14="http://schemas.microsoft.com/office/powerpoint/2010/main" val="477798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316" y="1326293"/>
            <a:ext cx="9808176" cy="2562313"/>
          </a:xfrm>
        </p:spPr>
        <p:txBody>
          <a:bodyPr/>
          <a:lstStyle/>
          <a:p>
            <a:pPr marL="342900" indent="-342900">
              <a:buFont typeface="Arial" panose="020B0604020202020204" pitchFamily="34" charset="0"/>
              <a:buChar char="•"/>
            </a:pPr>
            <a:r>
              <a:rPr lang="en-US" dirty="0" smtClean="0"/>
              <a:t>Other location is a 0.7 foot raise on the left bank between 9</a:t>
            </a:r>
            <a:r>
              <a:rPr lang="en-US" baseline="30000" dirty="0" smtClean="0"/>
              <a:t>th</a:t>
            </a:r>
            <a:r>
              <a:rPr lang="en-US" dirty="0" smtClean="0"/>
              <a:t> Ave and the railroad bridge.  Right bank was considered but may not need to be raised</a:t>
            </a:r>
          </a:p>
          <a:p>
            <a:endParaRPr lang="en-US" dirty="0" smtClean="0"/>
          </a:p>
          <a:p>
            <a:pPr marL="342900" indent="-342900">
              <a:buFont typeface="Arial" panose="020B0604020202020204" pitchFamily="34" charset="0"/>
              <a:buChar char="•"/>
            </a:pPr>
            <a:endParaRPr lang="en-US" dirty="0" smtClean="0"/>
          </a:p>
          <a:p>
            <a:endParaRPr lang="en-US" dirty="0"/>
          </a:p>
        </p:txBody>
      </p:sp>
      <p:sp>
        <p:nvSpPr>
          <p:cNvPr id="2" name="Title 1"/>
          <p:cNvSpPr>
            <a:spLocks noGrp="1"/>
          </p:cNvSpPr>
          <p:nvPr>
            <p:ph type="title"/>
          </p:nvPr>
        </p:nvSpPr>
        <p:spPr/>
        <p:txBody>
          <a:bodyPr/>
          <a:lstStyle/>
          <a:p>
            <a:pPr algn="ctr"/>
            <a:r>
              <a:rPr lang="en-US" dirty="0"/>
              <a:t>Current Levee raise plan</a:t>
            </a:r>
          </a:p>
        </p:txBody>
      </p:sp>
      <p:pic>
        <p:nvPicPr>
          <p:cNvPr id="6" name="Picture 5"/>
          <p:cNvPicPr>
            <a:picLocks noChangeAspect="1"/>
          </p:cNvPicPr>
          <p:nvPr/>
        </p:nvPicPr>
        <p:blipFill>
          <a:blip r:embed="rId3"/>
          <a:stretch>
            <a:fillRect/>
          </a:stretch>
        </p:blipFill>
        <p:spPr>
          <a:xfrm>
            <a:off x="5084921" y="2795549"/>
            <a:ext cx="7219950" cy="30099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6863" y="2395499"/>
            <a:ext cx="5080000" cy="3810000"/>
          </a:xfrm>
          <a:prstGeom prst="rect">
            <a:avLst/>
          </a:prstGeom>
        </p:spPr>
      </p:pic>
    </p:spTree>
    <p:extLst>
      <p:ext uri="{BB962C8B-B14F-4D97-AF65-F5344CB8AC3E}">
        <p14:creationId xmlns:p14="http://schemas.microsoft.com/office/powerpoint/2010/main" val="3160709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2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5.xml><?xml version="1.0" encoding="utf-8"?>
<a:theme xmlns:a="http://schemas.openxmlformats.org/drawingml/2006/main" name="3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6.xml><?xml version="1.0" encoding="utf-8"?>
<a:theme xmlns:a="http://schemas.openxmlformats.org/drawingml/2006/main" name="4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7.xml><?xml version="1.0" encoding="utf-8"?>
<a:theme xmlns:a="http://schemas.openxmlformats.org/drawingml/2006/main" name="5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8.xml><?xml version="1.0" encoding="utf-8"?>
<a:theme xmlns:a="http://schemas.openxmlformats.org/drawingml/2006/main" name="6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8C2CD5-50C2-4A7C-996A-3D6312B8366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16081</TotalTime>
  <Words>274</Words>
  <Application>Microsoft Office PowerPoint</Application>
  <PresentationFormat>Widescreen</PresentationFormat>
  <Paragraphs>43</Paragraphs>
  <Slides>6</Slides>
  <Notes>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6</vt:i4>
      </vt:variant>
    </vt:vector>
  </HeadingPairs>
  <TitlesOfParts>
    <vt:vector size="17" baseType="lpstr">
      <vt:lpstr>ＭＳ Ｐゴシック</vt:lpstr>
      <vt:lpstr>Arial</vt:lpstr>
      <vt:lpstr>Calibri</vt:lpstr>
      <vt:lpstr>Content Templates</vt:lpstr>
      <vt:lpstr>Chart Color Templates</vt:lpstr>
      <vt:lpstr>1_Content Templates</vt:lpstr>
      <vt:lpstr>2_Content Templates</vt:lpstr>
      <vt:lpstr>3_Content Templates</vt:lpstr>
      <vt:lpstr>4_Content Templates</vt:lpstr>
      <vt:lpstr>5_Content Templates</vt:lpstr>
      <vt:lpstr>6_Content Templates</vt:lpstr>
      <vt:lpstr>typical mill creek Levee</vt:lpstr>
      <vt:lpstr>Improved channel condition</vt:lpstr>
      <vt:lpstr>Improved channel condition</vt:lpstr>
      <vt:lpstr>Current Levee raise plan</vt:lpstr>
      <vt:lpstr>Current Levee raise plan</vt:lpstr>
      <vt:lpstr>Current Levee raise plan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Wyrembelski, Steven A CIV USARMY CENWW (US)</cp:lastModifiedBy>
  <cp:revision>876</cp:revision>
  <cp:lastPrinted>2020-02-04T23:23:25Z</cp:lastPrinted>
  <dcterms:created xsi:type="dcterms:W3CDTF">2017-02-20T05:10:01Z</dcterms:created>
  <dcterms:modified xsi:type="dcterms:W3CDTF">2020-02-06T21:45:55Z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